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Lst>
  <p:sldSz cx="14630400" cy="8229600"/>
  <p:notesSz cx="8229600" cy="14630400"/>
  <p:embeddedFontLst>
    <p:embeddedFont>
      <p:font typeface="Montserrat" panose="00000500000000000000" pitchFamily="2" charset="0"/>
      <p:regular r:id="rId18"/>
      <p:bold r:id="rId19"/>
      <p:italic r:id="rId20"/>
      <p:boldItalic r:id="rId21"/>
    </p:embeddedFont>
    <p:embeddedFont>
      <p:font typeface="Roboto" panose="02000000000000000000" pitchFamily="2" charset="0"/>
      <p:regular r:id="rId22"/>
      <p:bold r:id="rId23"/>
    </p:embeddedFont>
    <p:embeddedFont>
      <p:font typeface="Roboto Slab" pitchFamily="2" charset="0"/>
      <p:regular r:id="rId24"/>
    </p:embeddedFont>
    <p:embeddedFont>
      <p:font typeface="Roboto Slab Light" pitchFamily="2"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127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352" y="3727906"/>
            <a:ext cx="7788235" cy="2126337"/>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NeuroFleetX: AI-Driven Urban Mobility Optimization</a:t>
            </a:r>
            <a:endParaRPr lang="en-US" sz="4450" dirty="0"/>
          </a:p>
        </p:txBody>
      </p:sp>
      <p:sp>
        <p:nvSpPr>
          <p:cNvPr id="5" name="TextBox 4">
            <a:extLst>
              <a:ext uri="{FF2B5EF4-FFF2-40B4-BE49-F238E27FC236}">
                <a16:creationId xmlns:a16="http://schemas.microsoft.com/office/drawing/2014/main" id="{32423A4B-965B-A017-DB40-16BA271B69F5}"/>
              </a:ext>
            </a:extLst>
          </p:cNvPr>
          <p:cNvSpPr txBox="1"/>
          <p:nvPr/>
        </p:nvSpPr>
        <p:spPr>
          <a:xfrm>
            <a:off x="650915" y="2328535"/>
            <a:ext cx="7931110" cy="1384995"/>
          </a:xfrm>
          <a:prstGeom prst="rect">
            <a:avLst/>
          </a:prstGeom>
          <a:noFill/>
        </p:spPr>
        <p:txBody>
          <a:bodyPr wrap="square" rtlCol="0">
            <a:spAutoFit/>
          </a:bodyPr>
          <a:lstStyle/>
          <a:p>
            <a:r>
              <a:rPr lang="en-US" sz="2800" dirty="0">
                <a:solidFill>
                  <a:schemeClr val="accent5"/>
                </a:solidFill>
              </a:rPr>
              <a:t>INFOSYS SPRINGBOARD INTERNSHIP 6.0 (BATCH – 04)</a:t>
            </a:r>
          </a:p>
          <a:p>
            <a:r>
              <a:rPr lang="en-US" sz="2800" dirty="0">
                <a:solidFill>
                  <a:schemeClr val="accent5"/>
                </a:solidFill>
              </a:rPr>
              <a:t>(TEAM-A)</a:t>
            </a:r>
          </a:p>
          <a:p>
            <a:r>
              <a:rPr lang="en-US" sz="2800" dirty="0">
                <a:solidFill>
                  <a:schemeClr val="accent5"/>
                </a:solidFill>
              </a:rPr>
              <a:t>                                        </a:t>
            </a:r>
            <a:endParaRPr lang="en-IN" dirty="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BC57E947-4EE6-35CC-6537-A4402A41BF78}"/>
              </a:ext>
            </a:extLst>
          </p:cNvPr>
          <p:cNvPicPr>
            <a:picLocks noChangeAspect="1"/>
          </p:cNvPicPr>
          <p:nvPr/>
        </p:nvPicPr>
        <p:blipFill>
          <a:blip r:embed="rId3"/>
          <a:stretch>
            <a:fillRect/>
          </a:stretch>
        </p:blipFill>
        <p:spPr>
          <a:xfrm>
            <a:off x="153062" y="223064"/>
            <a:ext cx="7887384" cy="3758446"/>
          </a:xfrm>
          <a:prstGeom prst="rect">
            <a:avLst/>
          </a:prstGeom>
        </p:spPr>
      </p:pic>
      <p:pic>
        <p:nvPicPr>
          <p:cNvPr id="6" name="Picture 5">
            <a:extLst>
              <a:ext uri="{FF2B5EF4-FFF2-40B4-BE49-F238E27FC236}">
                <a16:creationId xmlns:a16="http://schemas.microsoft.com/office/drawing/2014/main" id="{4149DD7F-3BD6-478C-2AAC-98B33FF8B19B}"/>
              </a:ext>
            </a:extLst>
          </p:cNvPr>
          <p:cNvPicPr>
            <a:picLocks noChangeAspect="1"/>
          </p:cNvPicPr>
          <p:nvPr/>
        </p:nvPicPr>
        <p:blipFill>
          <a:blip r:embed="rId4"/>
          <a:stretch>
            <a:fillRect/>
          </a:stretch>
        </p:blipFill>
        <p:spPr>
          <a:xfrm>
            <a:off x="6595851" y="4248091"/>
            <a:ext cx="7711171" cy="36767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857CE8F5-73F7-DE35-B7B8-BAF41500F8F1}"/>
              </a:ext>
            </a:extLst>
          </p:cNvPr>
          <p:cNvPicPr>
            <a:picLocks noChangeAspect="1"/>
          </p:cNvPicPr>
          <p:nvPr/>
        </p:nvPicPr>
        <p:blipFill>
          <a:blip r:embed="rId3"/>
          <a:stretch>
            <a:fillRect/>
          </a:stretch>
        </p:blipFill>
        <p:spPr>
          <a:xfrm>
            <a:off x="209551" y="266124"/>
            <a:ext cx="7677150" cy="3664367"/>
          </a:xfrm>
          <a:prstGeom prst="rect">
            <a:avLst/>
          </a:prstGeom>
        </p:spPr>
      </p:pic>
      <p:pic>
        <p:nvPicPr>
          <p:cNvPr id="6" name="Picture 5">
            <a:extLst>
              <a:ext uri="{FF2B5EF4-FFF2-40B4-BE49-F238E27FC236}">
                <a16:creationId xmlns:a16="http://schemas.microsoft.com/office/drawing/2014/main" id="{AB74E269-DBB6-E969-C94D-705683BC5DC6}"/>
              </a:ext>
            </a:extLst>
          </p:cNvPr>
          <p:cNvPicPr>
            <a:picLocks noChangeAspect="1"/>
          </p:cNvPicPr>
          <p:nvPr/>
        </p:nvPicPr>
        <p:blipFill>
          <a:blip r:embed="rId4"/>
          <a:stretch>
            <a:fillRect/>
          </a:stretch>
        </p:blipFill>
        <p:spPr>
          <a:xfrm>
            <a:off x="6464380" y="4112713"/>
            <a:ext cx="8031940" cy="38506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8" name="Picture 7">
            <a:extLst>
              <a:ext uri="{FF2B5EF4-FFF2-40B4-BE49-F238E27FC236}">
                <a16:creationId xmlns:a16="http://schemas.microsoft.com/office/drawing/2014/main" id="{C1CACF5A-19DA-B148-D53A-B83898049EDB}"/>
              </a:ext>
            </a:extLst>
          </p:cNvPr>
          <p:cNvPicPr>
            <a:picLocks noChangeAspect="1"/>
          </p:cNvPicPr>
          <p:nvPr/>
        </p:nvPicPr>
        <p:blipFill>
          <a:blip r:embed="rId3"/>
          <a:stretch>
            <a:fillRect/>
          </a:stretch>
        </p:blipFill>
        <p:spPr>
          <a:xfrm>
            <a:off x="170487" y="212997"/>
            <a:ext cx="7011363" cy="3444604"/>
          </a:xfrm>
          <a:prstGeom prst="rect">
            <a:avLst/>
          </a:prstGeom>
        </p:spPr>
      </p:pic>
      <p:pic>
        <p:nvPicPr>
          <p:cNvPr id="10" name="Picture 9">
            <a:extLst>
              <a:ext uri="{FF2B5EF4-FFF2-40B4-BE49-F238E27FC236}">
                <a16:creationId xmlns:a16="http://schemas.microsoft.com/office/drawing/2014/main" id="{7FAA417C-CBA9-8D40-B9EF-CA58D7BCC570}"/>
              </a:ext>
            </a:extLst>
          </p:cNvPr>
          <p:cNvPicPr>
            <a:picLocks noChangeAspect="1"/>
          </p:cNvPicPr>
          <p:nvPr/>
        </p:nvPicPr>
        <p:blipFill>
          <a:blip r:embed="rId4"/>
          <a:stretch>
            <a:fillRect/>
          </a:stretch>
        </p:blipFill>
        <p:spPr>
          <a:xfrm>
            <a:off x="7315199" y="212997"/>
            <a:ext cx="7144713" cy="3444604"/>
          </a:xfrm>
          <a:prstGeom prst="rect">
            <a:avLst/>
          </a:prstGeom>
        </p:spPr>
      </p:pic>
      <p:pic>
        <p:nvPicPr>
          <p:cNvPr id="3" name="Picture 2">
            <a:extLst>
              <a:ext uri="{FF2B5EF4-FFF2-40B4-BE49-F238E27FC236}">
                <a16:creationId xmlns:a16="http://schemas.microsoft.com/office/drawing/2014/main" id="{8EBDAEEE-96F2-82F8-FD3E-3C9B120E87EA}"/>
              </a:ext>
            </a:extLst>
          </p:cNvPr>
          <p:cNvPicPr>
            <a:picLocks noChangeAspect="1"/>
          </p:cNvPicPr>
          <p:nvPr/>
        </p:nvPicPr>
        <p:blipFill>
          <a:blip r:embed="rId5"/>
          <a:stretch>
            <a:fillRect/>
          </a:stretch>
        </p:blipFill>
        <p:spPr>
          <a:xfrm>
            <a:off x="2986738" y="3760350"/>
            <a:ext cx="8656922" cy="42562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76958"/>
            <a:ext cx="638270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Key Features &amp; Modules</a:t>
            </a:r>
            <a:endParaRPr lang="en-US" sz="4450" dirty="0"/>
          </a:p>
        </p:txBody>
      </p:sp>
      <p:sp>
        <p:nvSpPr>
          <p:cNvPr id="3" name="Text 1"/>
          <p:cNvSpPr/>
          <p:nvPr/>
        </p:nvSpPr>
        <p:spPr>
          <a:xfrm>
            <a:off x="793790" y="25393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2894409"/>
            <a:ext cx="4196358" cy="30480"/>
          </a:xfrm>
          <a:prstGeom prst="rect">
            <a:avLst/>
          </a:prstGeom>
        </p:spPr>
      </p:pic>
      <p:sp>
        <p:nvSpPr>
          <p:cNvPr id="5" name="Text 2"/>
          <p:cNvSpPr/>
          <p:nvPr/>
        </p:nvSpPr>
        <p:spPr>
          <a:xfrm>
            <a:off x="793790" y="3068717"/>
            <a:ext cx="3326606"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Real-time Fleet Tracking</a:t>
            </a:r>
            <a:endParaRPr lang="en-US" sz="2200" dirty="0"/>
          </a:p>
        </p:txBody>
      </p:sp>
      <p:sp>
        <p:nvSpPr>
          <p:cNvPr id="6" name="Text 3"/>
          <p:cNvSpPr/>
          <p:nvPr/>
        </p:nvSpPr>
        <p:spPr>
          <a:xfrm>
            <a:off x="793790" y="355913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Monitor vehicle locations and status dynamically.</a:t>
            </a:r>
            <a:endParaRPr lang="en-US" sz="1750" dirty="0"/>
          </a:p>
        </p:txBody>
      </p:sp>
      <p:sp>
        <p:nvSpPr>
          <p:cNvPr id="7" name="Text 4"/>
          <p:cNvSpPr/>
          <p:nvPr/>
        </p:nvSpPr>
        <p:spPr>
          <a:xfrm>
            <a:off x="5216962" y="25393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02</a:t>
            </a:r>
            <a:endParaRPr lang="en-US" sz="1750" dirty="0"/>
          </a:p>
        </p:txBody>
      </p:sp>
      <p:pic>
        <p:nvPicPr>
          <p:cNvPr id="8" name="Image 1" descr="preencoded.png"/>
          <p:cNvPicPr>
            <a:picLocks noChangeAspect="1"/>
          </p:cNvPicPr>
          <p:nvPr/>
        </p:nvPicPr>
        <p:blipFill>
          <a:blip r:embed="rId3"/>
          <a:stretch>
            <a:fillRect/>
          </a:stretch>
        </p:blipFill>
        <p:spPr>
          <a:xfrm>
            <a:off x="5216962" y="2894409"/>
            <a:ext cx="4196358" cy="30480"/>
          </a:xfrm>
          <a:prstGeom prst="rect">
            <a:avLst/>
          </a:prstGeom>
        </p:spPr>
      </p:pic>
      <p:sp>
        <p:nvSpPr>
          <p:cNvPr id="9" name="Text 5"/>
          <p:cNvSpPr/>
          <p:nvPr/>
        </p:nvSpPr>
        <p:spPr>
          <a:xfrm>
            <a:off x="5216962" y="3068717"/>
            <a:ext cx="3999071"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Predictive Route Optimization</a:t>
            </a:r>
            <a:endParaRPr lang="en-US" sz="2200" dirty="0"/>
          </a:p>
        </p:txBody>
      </p:sp>
      <p:sp>
        <p:nvSpPr>
          <p:cNvPr id="10" name="Text 6"/>
          <p:cNvSpPr/>
          <p:nvPr/>
        </p:nvSpPr>
        <p:spPr>
          <a:xfrm>
            <a:off x="5216962" y="355913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AI-driven routing to avoid congestion and delays.</a:t>
            </a:r>
            <a:endParaRPr lang="en-US" sz="1750" dirty="0"/>
          </a:p>
        </p:txBody>
      </p:sp>
      <p:sp>
        <p:nvSpPr>
          <p:cNvPr id="11" name="Text 7"/>
          <p:cNvSpPr/>
          <p:nvPr/>
        </p:nvSpPr>
        <p:spPr>
          <a:xfrm>
            <a:off x="9640133" y="25393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03</a:t>
            </a:r>
            <a:endParaRPr lang="en-US" sz="1750" dirty="0"/>
          </a:p>
        </p:txBody>
      </p:sp>
      <p:pic>
        <p:nvPicPr>
          <p:cNvPr id="12" name="Image 2" descr="preencoded.png"/>
          <p:cNvPicPr>
            <a:picLocks noChangeAspect="1"/>
          </p:cNvPicPr>
          <p:nvPr/>
        </p:nvPicPr>
        <p:blipFill>
          <a:blip r:embed="rId3"/>
          <a:stretch>
            <a:fillRect/>
          </a:stretch>
        </p:blipFill>
        <p:spPr>
          <a:xfrm>
            <a:off x="9640133" y="2894409"/>
            <a:ext cx="4196358" cy="30480"/>
          </a:xfrm>
          <a:prstGeom prst="rect">
            <a:avLst/>
          </a:prstGeom>
        </p:spPr>
      </p:pic>
      <p:sp>
        <p:nvSpPr>
          <p:cNvPr id="13" name="Text 8"/>
          <p:cNvSpPr/>
          <p:nvPr/>
        </p:nvSpPr>
        <p:spPr>
          <a:xfrm>
            <a:off x="9640133" y="3068717"/>
            <a:ext cx="4004429"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Demand-Responsive Dispatch</a:t>
            </a:r>
            <a:endParaRPr lang="en-US" sz="2200" dirty="0"/>
          </a:p>
        </p:txBody>
      </p:sp>
      <p:sp>
        <p:nvSpPr>
          <p:cNvPr id="14" name="Text 9"/>
          <p:cNvSpPr/>
          <p:nvPr/>
        </p:nvSpPr>
        <p:spPr>
          <a:xfrm>
            <a:off x="9640133" y="355913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Efficiently allocate resources based on live demand.</a:t>
            </a:r>
            <a:endParaRPr lang="en-US" sz="1750" dirty="0"/>
          </a:p>
        </p:txBody>
      </p:sp>
      <p:sp>
        <p:nvSpPr>
          <p:cNvPr id="15" name="Text 10"/>
          <p:cNvSpPr/>
          <p:nvPr/>
        </p:nvSpPr>
        <p:spPr>
          <a:xfrm>
            <a:off x="793790" y="468177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04</a:t>
            </a:r>
            <a:endParaRPr lang="en-US" sz="1750" dirty="0"/>
          </a:p>
        </p:txBody>
      </p:sp>
      <p:pic>
        <p:nvPicPr>
          <p:cNvPr id="16" name="Image 3" descr="preencoded.png"/>
          <p:cNvPicPr>
            <a:picLocks noChangeAspect="1"/>
          </p:cNvPicPr>
          <p:nvPr/>
        </p:nvPicPr>
        <p:blipFill>
          <a:blip r:embed="rId4"/>
          <a:stretch>
            <a:fillRect/>
          </a:stretch>
        </p:blipFill>
        <p:spPr>
          <a:xfrm>
            <a:off x="793790" y="5014198"/>
            <a:ext cx="6407944" cy="30480"/>
          </a:xfrm>
          <a:prstGeom prst="rect">
            <a:avLst/>
          </a:prstGeom>
        </p:spPr>
      </p:pic>
      <p:sp>
        <p:nvSpPr>
          <p:cNvPr id="17" name="Text 11"/>
          <p:cNvSpPr/>
          <p:nvPr/>
        </p:nvSpPr>
        <p:spPr>
          <a:xfrm>
            <a:off x="793790" y="5211128"/>
            <a:ext cx="309443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Performance Analytics</a:t>
            </a:r>
            <a:endParaRPr lang="en-US" sz="2200" dirty="0"/>
          </a:p>
        </p:txBody>
      </p:sp>
      <p:sp>
        <p:nvSpPr>
          <p:cNvPr id="18" name="Text 12"/>
          <p:cNvSpPr/>
          <p:nvPr/>
        </p:nvSpPr>
        <p:spPr>
          <a:xfrm>
            <a:off x="793790" y="570154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Detailed insights into fleet efficiency and impact.</a:t>
            </a:r>
            <a:endParaRPr lang="en-US" sz="1750" dirty="0"/>
          </a:p>
        </p:txBody>
      </p:sp>
      <p:sp>
        <p:nvSpPr>
          <p:cNvPr id="19" name="Text 13"/>
          <p:cNvSpPr/>
          <p:nvPr/>
        </p:nvSpPr>
        <p:spPr>
          <a:xfrm>
            <a:off x="7428548" y="468177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05</a:t>
            </a:r>
            <a:endParaRPr lang="en-US" sz="1750" dirty="0"/>
          </a:p>
        </p:txBody>
      </p:sp>
      <p:pic>
        <p:nvPicPr>
          <p:cNvPr id="20" name="Image 4" descr="preencoded.png"/>
          <p:cNvPicPr>
            <a:picLocks noChangeAspect="1"/>
          </p:cNvPicPr>
          <p:nvPr/>
        </p:nvPicPr>
        <p:blipFill>
          <a:blip r:embed="rId4"/>
          <a:stretch>
            <a:fillRect/>
          </a:stretch>
        </p:blipFill>
        <p:spPr>
          <a:xfrm>
            <a:off x="7428548" y="5014198"/>
            <a:ext cx="6407944" cy="30480"/>
          </a:xfrm>
          <a:prstGeom prst="rect">
            <a:avLst/>
          </a:prstGeom>
        </p:spPr>
      </p:pic>
      <p:sp>
        <p:nvSpPr>
          <p:cNvPr id="21" name="Text 14"/>
          <p:cNvSpPr/>
          <p:nvPr/>
        </p:nvSpPr>
        <p:spPr>
          <a:xfrm>
            <a:off x="7428548" y="5211128"/>
            <a:ext cx="2876669"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User &amp; Admin Portals</a:t>
            </a:r>
            <a:endParaRPr lang="en-US" sz="2200" dirty="0"/>
          </a:p>
        </p:txBody>
      </p:sp>
      <p:sp>
        <p:nvSpPr>
          <p:cNvPr id="22" name="Text 15"/>
          <p:cNvSpPr/>
          <p:nvPr/>
        </p:nvSpPr>
        <p:spPr>
          <a:xfrm>
            <a:off x="7428548" y="570154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Tailored interfaces for different stakeholders.</a:t>
            </a:r>
            <a:endParaRPr lang="en-US" sz="1750" dirty="0"/>
          </a:p>
        </p:txBody>
      </p:sp>
      <p:sp>
        <p:nvSpPr>
          <p:cNvPr id="23" name="Text 16"/>
          <p:cNvSpPr/>
          <p:nvPr/>
        </p:nvSpPr>
        <p:spPr>
          <a:xfrm>
            <a:off x="793790" y="663582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Each module is designed to enhance specific aspects of urban mobility, contributing to a holistic optimization system.</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144435"/>
            <a:ext cx="8338542"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Future Enhancements &amp; Vision</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3313867"/>
            <a:ext cx="340162" cy="340162"/>
          </a:xfrm>
          <a:prstGeom prst="rect">
            <a:avLst/>
          </a:prstGeom>
        </p:spPr>
      </p:pic>
      <p:sp>
        <p:nvSpPr>
          <p:cNvPr id="4" name="Text 1"/>
          <p:cNvSpPr/>
          <p:nvPr/>
        </p:nvSpPr>
        <p:spPr>
          <a:xfrm>
            <a:off x="1530906" y="3306842"/>
            <a:ext cx="450294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Integration with Public Transport</a:t>
            </a:r>
            <a:endParaRPr lang="en-US" sz="2200" dirty="0"/>
          </a:p>
        </p:txBody>
      </p:sp>
      <p:sp>
        <p:nvSpPr>
          <p:cNvPr id="5" name="Text 2"/>
          <p:cNvSpPr/>
          <p:nvPr/>
        </p:nvSpPr>
        <p:spPr>
          <a:xfrm>
            <a:off x="1530906" y="3797260"/>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Seamless multimodal journey planning.</a:t>
            </a:r>
            <a:endParaRPr lang="en-US" sz="175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3313867"/>
            <a:ext cx="340162" cy="340162"/>
          </a:xfrm>
          <a:prstGeom prst="rect">
            <a:avLst/>
          </a:prstGeom>
        </p:spPr>
      </p:pic>
      <p:sp>
        <p:nvSpPr>
          <p:cNvPr id="7" name="Text 3"/>
          <p:cNvSpPr/>
          <p:nvPr/>
        </p:nvSpPr>
        <p:spPr>
          <a:xfrm>
            <a:off x="8194000" y="3306842"/>
            <a:ext cx="3896678"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Autonomous Vehicle Support</a:t>
            </a:r>
            <a:endParaRPr lang="en-US" sz="2200" dirty="0"/>
          </a:p>
        </p:txBody>
      </p:sp>
      <p:sp>
        <p:nvSpPr>
          <p:cNvPr id="8" name="Text 4"/>
          <p:cNvSpPr/>
          <p:nvPr/>
        </p:nvSpPr>
        <p:spPr>
          <a:xfrm>
            <a:off x="8194000" y="3797260"/>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Paving the way for future mobility solutions.</a:t>
            </a:r>
            <a:endParaRPr lang="en-US" sz="175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4620816"/>
            <a:ext cx="340162" cy="340162"/>
          </a:xfrm>
          <a:prstGeom prst="rect">
            <a:avLst/>
          </a:prstGeom>
        </p:spPr>
      </p:pic>
      <p:sp>
        <p:nvSpPr>
          <p:cNvPr id="10" name="Text 5"/>
          <p:cNvSpPr/>
          <p:nvPr/>
        </p:nvSpPr>
        <p:spPr>
          <a:xfrm>
            <a:off x="1530906" y="4613791"/>
            <a:ext cx="41306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Enhanced Predictive Modeling</a:t>
            </a:r>
            <a:endParaRPr lang="en-US" sz="2200" dirty="0"/>
          </a:p>
        </p:txBody>
      </p:sp>
      <p:sp>
        <p:nvSpPr>
          <p:cNvPr id="11" name="Text 6"/>
          <p:cNvSpPr/>
          <p:nvPr/>
        </p:nvSpPr>
        <p:spPr>
          <a:xfrm>
            <a:off x="1530906" y="5104209"/>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More accurate forecasting for demand and traffic.</a:t>
            </a:r>
            <a:endParaRPr lang="en-US" sz="175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4620816"/>
            <a:ext cx="340162" cy="340162"/>
          </a:xfrm>
          <a:prstGeom prst="rect">
            <a:avLst/>
          </a:prstGeom>
        </p:spPr>
      </p:pic>
      <p:sp>
        <p:nvSpPr>
          <p:cNvPr id="13" name="Text 7"/>
          <p:cNvSpPr/>
          <p:nvPr/>
        </p:nvSpPr>
        <p:spPr>
          <a:xfrm>
            <a:off x="8194000" y="4613791"/>
            <a:ext cx="4123968"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Personalized User Experiences</a:t>
            </a:r>
            <a:endParaRPr lang="en-US" sz="2200" dirty="0"/>
          </a:p>
        </p:txBody>
      </p:sp>
      <p:sp>
        <p:nvSpPr>
          <p:cNvPr id="14" name="Text 8"/>
          <p:cNvSpPr/>
          <p:nvPr/>
        </p:nvSpPr>
        <p:spPr>
          <a:xfrm>
            <a:off x="8194000" y="510420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Customized recommendations and services.</a:t>
            </a:r>
            <a:endParaRPr lang="en-US" sz="1750" dirty="0"/>
          </a:p>
        </p:txBody>
      </p:sp>
      <p:sp>
        <p:nvSpPr>
          <p:cNvPr id="15" name="Text 9"/>
          <p:cNvSpPr/>
          <p:nvPr/>
        </p:nvSpPr>
        <p:spPr>
          <a:xfrm>
            <a:off x="793790" y="57222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Our vision extends to a fully integrated and intelligent urban mobility ecosystem, adapting to the evolving needs of cities.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42648"/>
            <a:ext cx="967990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 &amp; Impact of NeuroFleetX</a:t>
            </a:r>
            <a:endParaRPr lang="en-US" sz="4450" dirty="0"/>
          </a:p>
        </p:txBody>
      </p:sp>
      <p:sp>
        <p:nvSpPr>
          <p:cNvPr id="4" name="Text 1"/>
          <p:cNvSpPr/>
          <p:nvPr/>
        </p:nvSpPr>
        <p:spPr>
          <a:xfrm>
            <a:off x="1133951" y="5346740"/>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NeuroFleetX stands as a testament to the power of AI in solving complex urban challenges. By optimizing mobility, we contribute to </a:t>
            </a:r>
            <a:r>
              <a:rPr lang="en-US" sz="1750" dirty="0">
                <a:solidFill>
                  <a:srgbClr val="66A8EE"/>
                </a:solidFill>
                <a:latin typeface="Roboto" pitchFamily="34" charset="0"/>
                <a:ea typeface="Roboto" pitchFamily="34" charset="-122"/>
                <a:cs typeface="Roboto" pitchFamily="34" charset="-120"/>
              </a:rPr>
              <a:t>greener cities, reduced congestion, and improved quality of life</a:t>
            </a:r>
            <a:r>
              <a:rPr lang="en-US" sz="1750" dirty="0">
                <a:solidFill>
                  <a:srgbClr val="D6E5EF"/>
                </a:solidFill>
                <a:latin typeface="Roboto" pitchFamily="34" charset="0"/>
                <a:ea typeface="Roboto" pitchFamily="34" charset="-122"/>
                <a:cs typeface="Roboto" pitchFamily="34" charset="-120"/>
              </a:rPr>
              <a:t> for all.</a:t>
            </a:r>
            <a:endParaRPr lang="en-US" sz="1750" dirty="0"/>
          </a:p>
        </p:txBody>
      </p:sp>
      <p:sp>
        <p:nvSpPr>
          <p:cNvPr id="5" name="Shape 2"/>
          <p:cNvSpPr/>
          <p:nvPr/>
        </p:nvSpPr>
        <p:spPr>
          <a:xfrm>
            <a:off x="793790" y="5091589"/>
            <a:ext cx="30480" cy="1236107"/>
          </a:xfrm>
          <a:prstGeom prst="rect">
            <a:avLst/>
          </a:prstGeom>
          <a:solidFill>
            <a:srgbClr val="66A8EE"/>
          </a:solidFill>
          <a:ln/>
        </p:spPr>
      </p:sp>
      <p:sp>
        <p:nvSpPr>
          <p:cNvPr id="6" name="Text 3"/>
          <p:cNvSpPr/>
          <p:nvPr/>
        </p:nvSpPr>
        <p:spPr>
          <a:xfrm>
            <a:off x="793790" y="6667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Thank you!</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95BBA41-2D79-9B24-6132-D5E498D7BCEF}"/>
              </a:ext>
            </a:extLst>
          </p:cNvPr>
          <p:cNvPicPr>
            <a:picLocks noChangeAspect="1"/>
          </p:cNvPicPr>
          <p:nvPr/>
        </p:nvPicPr>
        <p:blipFill>
          <a:blip r:embed="rId2"/>
          <a:stretch>
            <a:fillRect/>
          </a:stretch>
        </p:blipFill>
        <p:spPr>
          <a:xfrm>
            <a:off x="-1" y="-14287"/>
            <a:ext cx="5495925" cy="8243888"/>
          </a:xfrm>
          <a:prstGeom prst="rect">
            <a:avLst/>
          </a:prstGeom>
        </p:spPr>
      </p:pic>
      <p:sp>
        <p:nvSpPr>
          <p:cNvPr id="3" name="TextBox 2">
            <a:extLst>
              <a:ext uri="{FF2B5EF4-FFF2-40B4-BE49-F238E27FC236}">
                <a16:creationId xmlns:a16="http://schemas.microsoft.com/office/drawing/2014/main" id="{D76A30DD-3BB3-F48F-657A-E844FD804790}"/>
              </a:ext>
            </a:extLst>
          </p:cNvPr>
          <p:cNvSpPr txBox="1"/>
          <p:nvPr/>
        </p:nvSpPr>
        <p:spPr>
          <a:xfrm>
            <a:off x="5829300" y="1009650"/>
            <a:ext cx="5000625" cy="923330"/>
          </a:xfrm>
          <a:prstGeom prst="rect">
            <a:avLst/>
          </a:prstGeom>
          <a:noFill/>
        </p:spPr>
        <p:txBody>
          <a:bodyPr wrap="square" rtlCol="0">
            <a:spAutoFit/>
          </a:bodyPr>
          <a:lstStyle/>
          <a:p>
            <a:r>
              <a:rPr lang="en-US" sz="3600" dirty="0">
                <a:solidFill>
                  <a:schemeClr val="accent1"/>
                </a:solidFill>
                <a:latin typeface="Montserrat" pitchFamily="34" charset="0"/>
                <a:ea typeface="Montserrat" pitchFamily="34" charset="-122"/>
                <a:cs typeface="Montserrat" pitchFamily="34" charset="-120"/>
              </a:rPr>
              <a:t>INTRODUCTION</a:t>
            </a:r>
            <a:endParaRPr lang="en-US" sz="3600" dirty="0">
              <a:solidFill>
                <a:schemeClr val="accent1"/>
              </a:solidFill>
            </a:endParaRPr>
          </a:p>
          <a:p>
            <a:endParaRPr lang="en-IN" dirty="0"/>
          </a:p>
        </p:txBody>
      </p:sp>
      <p:sp>
        <p:nvSpPr>
          <p:cNvPr id="4" name="TextBox 3">
            <a:extLst>
              <a:ext uri="{FF2B5EF4-FFF2-40B4-BE49-F238E27FC236}">
                <a16:creationId xmlns:a16="http://schemas.microsoft.com/office/drawing/2014/main" id="{8837F47F-43DA-460C-5FCF-348FA3BC4EAC}"/>
              </a:ext>
            </a:extLst>
          </p:cNvPr>
          <p:cNvSpPr txBox="1"/>
          <p:nvPr/>
        </p:nvSpPr>
        <p:spPr>
          <a:xfrm>
            <a:off x="5734050" y="2181225"/>
            <a:ext cx="8477250" cy="3693319"/>
          </a:xfrm>
          <a:prstGeom prst="rect">
            <a:avLst/>
          </a:prstGeom>
          <a:noFill/>
        </p:spPr>
        <p:txBody>
          <a:bodyPr wrap="square" rtlCol="0">
            <a:spAutoFit/>
          </a:bodyPr>
          <a:lstStyle/>
          <a:p>
            <a:r>
              <a:rPr lang="en-US" dirty="0">
                <a:solidFill>
                  <a:srgbClr val="DCD7E5"/>
                </a:solidFill>
                <a:latin typeface="Roboto" panose="02000000000000000000" pitchFamily="2" charset="0"/>
                <a:ea typeface="Roboto" panose="02000000000000000000" pitchFamily="2" charset="0"/>
                <a:cs typeface="Roboto" panose="02000000000000000000" pitchFamily="2" charset="0"/>
              </a:rPr>
              <a:t>The rapid expansion of urban centers presents unprecedented challenges for mobility. Congestion, pollution, and inefficient transportation networks demand innovative solutions. As cities grow, so does the complexity of managing large vehicle fleets, from logistics to public transport.</a:t>
            </a:r>
          </a:p>
          <a:p>
            <a:endParaRPr lang="en-US" dirty="0">
              <a:solidFill>
                <a:srgbClr val="DCD7E5"/>
              </a:solidFill>
              <a:latin typeface="Roboto" panose="02000000000000000000" pitchFamily="2" charset="0"/>
              <a:ea typeface="Roboto" panose="02000000000000000000" pitchFamily="2" charset="0"/>
              <a:cs typeface="Roboto" panose="02000000000000000000" pitchFamily="2" charset="0"/>
            </a:endParaRPr>
          </a:p>
          <a:p>
            <a:r>
              <a:rPr lang="en-US" dirty="0">
                <a:solidFill>
                  <a:srgbClr val="DCD7E5"/>
                </a:solidFill>
                <a:latin typeface="Roboto" panose="02000000000000000000" pitchFamily="2" charset="0"/>
                <a:ea typeface="Roboto" panose="02000000000000000000" pitchFamily="2" charset="0"/>
                <a:cs typeface="Roboto" panose="02000000000000000000" pitchFamily="2" charset="0"/>
              </a:rPr>
              <a:t>This scenario highlights a critical need for </a:t>
            </a:r>
            <a:r>
              <a:rPr lang="en-US" b="1" dirty="0">
                <a:solidFill>
                  <a:srgbClr val="DCD7E5"/>
                </a:solidFill>
                <a:latin typeface="Roboto" panose="02000000000000000000" pitchFamily="2" charset="0"/>
                <a:ea typeface="Roboto" panose="02000000000000000000" pitchFamily="2" charset="0"/>
                <a:cs typeface="Roboto" panose="02000000000000000000" pitchFamily="2" charset="0"/>
              </a:rPr>
              <a:t>smart, real-time fleet intelligence</a:t>
            </a:r>
            <a:r>
              <a:rPr lang="en-US" dirty="0">
                <a:solidFill>
                  <a:srgbClr val="DCD7E5"/>
                </a:solidFill>
                <a:latin typeface="Roboto" panose="02000000000000000000" pitchFamily="2" charset="0"/>
                <a:ea typeface="Roboto" panose="02000000000000000000" pitchFamily="2" charset="0"/>
                <a:cs typeface="Roboto" panose="02000000000000000000" pitchFamily="2" charset="0"/>
              </a:rPr>
              <a:t> that can adapt and optimize operations dynamically. Traditional methods are no longer sufficient to meet the demands of modern urban environments.</a:t>
            </a:r>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err="1">
                <a:solidFill>
                  <a:srgbClr val="DCD7E5"/>
                </a:solidFill>
                <a:latin typeface="Roboto" panose="02000000000000000000" pitchFamily="2" charset="0"/>
                <a:ea typeface="Roboto" panose="02000000000000000000" pitchFamily="2" charset="0"/>
                <a:cs typeface="Roboto" panose="02000000000000000000" pitchFamily="2" charset="0"/>
              </a:rPr>
              <a:t>NeuroFleetX</a:t>
            </a:r>
            <a:r>
              <a:rPr lang="en-US" dirty="0">
                <a:solidFill>
                  <a:srgbClr val="DCD7E5"/>
                </a:solidFill>
                <a:latin typeface="Roboto" panose="02000000000000000000" pitchFamily="2" charset="0"/>
                <a:ea typeface="Roboto" panose="02000000000000000000" pitchFamily="2" charset="0"/>
                <a:cs typeface="Roboto" panose="02000000000000000000" pitchFamily="2" charset="0"/>
              </a:rPr>
              <a:t> emerges as a comprehensive solution, leveraging cutting-edge AI to provide advanced optimization and enhance overall urban mobility systems.</a:t>
            </a:r>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p>
          <a:p>
            <a:endParaRPr lang="en-IN" dirty="0"/>
          </a:p>
        </p:txBody>
      </p:sp>
    </p:spTree>
    <p:extLst>
      <p:ext uri="{BB962C8B-B14F-4D97-AF65-F5344CB8AC3E}">
        <p14:creationId xmlns:p14="http://schemas.microsoft.com/office/powerpoint/2010/main" val="423176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9468" y="638236"/>
            <a:ext cx="6318409" cy="556855"/>
          </a:xfrm>
          <a:prstGeom prst="rect">
            <a:avLst/>
          </a:prstGeom>
          <a:noFill/>
          <a:ln/>
        </p:spPr>
        <p:txBody>
          <a:bodyPr wrap="none" lIns="0" tIns="0" rIns="0" bIns="0" rtlCol="0" anchor="t"/>
          <a:lstStyle/>
          <a:p>
            <a:pPr>
              <a:lnSpc>
                <a:spcPts val="4350"/>
              </a:lnSpc>
            </a:pPr>
            <a:r>
              <a:rPr lang="en-US" sz="3500" dirty="0">
                <a:solidFill>
                  <a:srgbClr val="76B9FF"/>
                </a:solidFill>
                <a:latin typeface="Roboto Slab" pitchFamily="34" charset="0"/>
                <a:ea typeface="Roboto Slab" pitchFamily="34" charset="-122"/>
                <a:cs typeface="Roboto Slab" pitchFamily="34" charset="-120"/>
              </a:rPr>
              <a:t> PROBLEM STATEMENT</a:t>
            </a:r>
            <a:endParaRPr lang="en-US" sz="3500" dirty="0"/>
          </a:p>
        </p:txBody>
      </p:sp>
      <p:sp>
        <p:nvSpPr>
          <p:cNvPr id="3" name="Text 1"/>
          <p:cNvSpPr/>
          <p:nvPr/>
        </p:nvSpPr>
        <p:spPr>
          <a:xfrm>
            <a:off x="623768" y="1492329"/>
            <a:ext cx="2227778" cy="278368"/>
          </a:xfrm>
          <a:prstGeom prst="rect">
            <a:avLst/>
          </a:prstGeom>
          <a:noFill/>
          <a:ln/>
        </p:spPr>
        <p:txBody>
          <a:bodyPr wrap="none" lIns="0" tIns="0" rIns="0" bIns="0" rtlCol="0" anchor="t"/>
          <a:lstStyle/>
          <a:p>
            <a:pPr marL="0" indent="0" algn="l">
              <a:lnSpc>
                <a:spcPts val="2150"/>
              </a:lnSpc>
              <a:buNone/>
            </a:pPr>
            <a:r>
              <a:rPr lang="en-US" sz="1750" dirty="0">
                <a:solidFill>
                  <a:srgbClr val="76B9FF"/>
                </a:solidFill>
                <a:latin typeface="Roboto Slab" pitchFamily="34" charset="0"/>
                <a:ea typeface="Roboto Slab" pitchFamily="34" charset="-122"/>
                <a:cs typeface="Roboto Slab" pitchFamily="34" charset="-120"/>
              </a:rPr>
              <a:t>Current Problems</a:t>
            </a:r>
            <a:endParaRPr lang="en-US" sz="1750" dirty="0"/>
          </a:p>
        </p:txBody>
      </p:sp>
      <p:sp>
        <p:nvSpPr>
          <p:cNvPr id="4" name="Text 2"/>
          <p:cNvSpPr/>
          <p:nvPr/>
        </p:nvSpPr>
        <p:spPr>
          <a:xfrm>
            <a:off x="623768" y="1948815"/>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D6E5EF"/>
                </a:solidFill>
                <a:latin typeface="Roboto" pitchFamily="34" charset="0"/>
                <a:ea typeface="Roboto" pitchFamily="34" charset="-122"/>
                <a:cs typeface="Roboto" pitchFamily="34" charset="-120"/>
              </a:rPr>
              <a:t>Traffic congestion and delays</a:t>
            </a:r>
            <a:endParaRPr lang="en-US" sz="1400" dirty="0"/>
          </a:p>
        </p:txBody>
      </p:sp>
      <p:sp>
        <p:nvSpPr>
          <p:cNvPr id="5" name="Text 3"/>
          <p:cNvSpPr/>
          <p:nvPr/>
        </p:nvSpPr>
        <p:spPr>
          <a:xfrm>
            <a:off x="623768" y="2296239"/>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D6E5EF"/>
                </a:solidFill>
                <a:latin typeface="Roboto" pitchFamily="34" charset="0"/>
                <a:ea typeface="Roboto" pitchFamily="34" charset="-122"/>
                <a:cs typeface="Roboto" pitchFamily="34" charset="-120"/>
              </a:rPr>
              <a:t>Inefficient resource allocation</a:t>
            </a:r>
            <a:endParaRPr lang="en-US" sz="1400" dirty="0"/>
          </a:p>
        </p:txBody>
      </p:sp>
      <p:sp>
        <p:nvSpPr>
          <p:cNvPr id="6" name="Text 4"/>
          <p:cNvSpPr/>
          <p:nvPr/>
        </p:nvSpPr>
        <p:spPr>
          <a:xfrm>
            <a:off x="623768" y="2643664"/>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D6E5EF"/>
                </a:solidFill>
                <a:latin typeface="Roboto" pitchFamily="34" charset="0"/>
                <a:ea typeface="Roboto" pitchFamily="34" charset="-122"/>
                <a:cs typeface="Roboto" pitchFamily="34" charset="-120"/>
              </a:rPr>
              <a:t>Environmental pollution</a:t>
            </a:r>
            <a:endParaRPr lang="en-US" sz="1400" dirty="0"/>
          </a:p>
        </p:txBody>
      </p:sp>
      <p:sp>
        <p:nvSpPr>
          <p:cNvPr id="7" name="Text 5"/>
          <p:cNvSpPr/>
          <p:nvPr/>
        </p:nvSpPr>
        <p:spPr>
          <a:xfrm>
            <a:off x="623768" y="2991088"/>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D6E5EF"/>
                </a:solidFill>
                <a:latin typeface="Roboto" pitchFamily="34" charset="0"/>
                <a:ea typeface="Roboto" pitchFamily="34" charset="-122"/>
                <a:cs typeface="Roboto" pitchFamily="34" charset="-120"/>
              </a:rPr>
              <a:t>High operational costs</a:t>
            </a:r>
            <a:endParaRPr lang="en-US" sz="1400" dirty="0"/>
          </a:p>
        </p:txBody>
      </p:sp>
      <p:sp>
        <p:nvSpPr>
          <p:cNvPr id="8" name="Text 6"/>
          <p:cNvSpPr/>
          <p:nvPr/>
        </p:nvSpPr>
        <p:spPr>
          <a:xfrm>
            <a:off x="623768" y="3338513"/>
            <a:ext cx="6474023" cy="285155"/>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D6E5EF"/>
                </a:solidFill>
                <a:latin typeface="Roboto" pitchFamily="34" charset="0"/>
                <a:ea typeface="Roboto" pitchFamily="34" charset="-122"/>
                <a:cs typeface="Roboto" pitchFamily="34" charset="-120"/>
              </a:rPr>
              <a:t>Limited accessibility for citizens</a:t>
            </a:r>
            <a:endParaRPr lang="en-US" sz="1400" dirty="0"/>
          </a:p>
        </p:txBody>
      </p:sp>
      <p:pic>
        <p:nvPicPr>
          <p:cNvPr id="9" name="Image 0" descr="preencoded.png"/>
          <p:cNvPicPr>
            <a:picLocks noChangeAspect="1"/>
          </p:cNvPicPr>
          <p:nvPr/>
        </p:nvPicPr>
        <p:blipFill>
          <a:blip r:embed="rId3"/>
          <a:stretch>
            <a:fillRect/>
          </a:stretch>
        </p:blipFill>
        <p:spPr>
          <a:xfrm>
            <a:off x="7540228" y="724138"/>
            <a:ext cx="6474023" cy="6474023"/>
          </a:xfrm>
          <a:prstGeom prst="rect">
            <a:avLst/>
          </a:prstGeom>
        </p:spPr>
      </p:pic>
      <p:sp>
        <p:nvSpPr>
          <p:cNvPr id="10" name="Text 7"/>
          <p:cNvSpPr/>
          <p:nvPr/>
        </p:nvSpPr>
        <p:spPr>
          <a:xfrm>
            <a:off x="623768" y="8389739"/>
            <a:ext cx="13382863" cy="285155"/>
          </a:xfrm>
          <a:prstGeom prst="rect">
            <a:avLst/>
          </a:prstGeom>
          <a:noFill/>
          <a:ln/>
        </p:spPr>
        <p:txBody>
          <a:bodyPr wrap="none" lIns="0" tIns="0" rIns="0" bIns="0" rtlCol="0" anchor="t"/>
          <a:lstStyle/>
          <a:p>
            <a:pPr marL="0" indent="0" algn="l">
              <a:lnSpc>
                <a:spcPts val="2200"/>
              </a:lnSpc>
              <a:buNone/>
            </a:pPr>
            <a:r>
              <a:rPr lang="en-US" sz="1400" dirty="0">
                <a:solidFill>
                  <a:srgbClr val="D6E5EF"/>
                </a:solidFill>
                <a:latin typeface="Roboto" pitchFamily="34" charset="0"/>
                <a:ea typeface="Roboto" pitchFamily="34" charset="-122"/>
                <a:cs typeface="Roboto" pitchFamily="34" charset="-120"/>
              </a:rPr>
              <a:t>NeuroFleetX addresses these critical issues, aiming to create a more streamlined and eco-friendly urban environment.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2023"/>
            <a:ext cx="9635847"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NeuroFleetX: Our Solution Overview</a:t>
            </a:r>
            <a:endParaRPr lang="en-US" sz="4450" dirty="0"/>
          </a:p>
        </p:txBody>
      </p:sp>
      <p:sp>
        <p:nvSpPr>
          <p:cNvPr id="3" name="Text 1"/>
          <p:cNvSpPr/>
          <p:nvPr/>
        </p:nvSpPr>
        <p:spPr>
          <a:xfrm>
            <a:off x="2197418" y="2461736"/>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AI-Driven</a:t>
            </a:r>
            <a:endParaRPr lang="en-US" sz="2200" dirty="0"/>
          </a:p>
        </p:txBody>
      </p:sp>
      <p:sp>
        <p:nvSpPr>
          <p:cNvPr id="4" name="Text 2"/>
          <p:cNvSpPr/>
          <p:nvPr/>
        </p:nvSpPr>
        <p:spPr>
          <a:xfrm>
            <a:off x="793790" y="2952155"/>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Intelligent algorithms for dynamic optimization.</a:t>
            </a:r>
            <a:endParaRPr lang="en-US" sz="1750" dirty="0"/>
          </a:p>
        </p:txBody>
      </p:sp>
      <p:pic>
        <p:nvPicPr>
          <p:cNvPr id="5" name="Image 0" descr="preencoded.png"/>
          <p:cNvPicPr>
            <a:picLocks noChangeAspect="1"/>
          </p:cNvPicPr>
          <p:nvPr/>
        </p:nvPicPr>
        <p:blipFill>
          <a:blip r:embed="rId3"/>
          <a:stretch>
            <a:fillRect/>
          </a:stretch>
        </p:blipFill>
        <p:spPr>
          <a:xfrm>
            <a:off x="5032653" y="2104430"/>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4585" y="3536394"/>
            <a:ext cx="318968" cy="318968"/>
          </a:xfrm>
          <a:prstGeom prst="rect">
            <a:avLst/>
          </a:prstGeom>
        </p:spPr>
      </p:pic>
      <p:sp>
        <p:nvSpPr>
          <p:cNvPr id="7" name="Text 3"/>
          <p:cNvSpPr/>
          <p:nvPr/>
        </p:nvSpPr>
        <p:spPr>
          <a:xfrm>
            <a:off x="9597628" y="22042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Urban Focus</a:t>
            </a:r>
            <a:endParaRPr lang="en-US" sz="2200" dirty="0"/>
          </a:p>
        </p:txBody>
      </p:sp>
      <p:sp>
        <p:nvSpPr>
          <p:cNvPr id="8" name="Text 4"/>
          <p:cNvSpPr/>
          <p:nvPr/>
        </p:nvSpPr>
        <p:spPr>
          <a:xfrm>
            <a:off x="9597628" y="2694623"/>
            <a:ext cx="4238982"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Tailored for complex city environments.</a:t>
            </a:r>
            <a:endParaRPr lang="en-US" sz="1750" dirty="0"/>
          </a:p>
        </p:txBody>
      </p:sp>
      <p:pic>
        <p:nvPicPr>
          <p:cNvPr id="9" name="Image 2" descr="preencoded.png"/>
          <p:cNvPicPr>
            <a:picLocks noChangeAspect="1"/>
          </p:cNvPicPr>
          <p:nvPr/>
        </p:nvPicPr>
        <p:blipFill>
          <a:blip r:embed="rId6"/>
          <a:stretch>
            <a:fillRect/>
          </a:stretch>
        </p:blipFill>
        <p:spPr>
          <a:xfrm>
            <a:off x="5032653" y="2104430"/>
            <a:ext cx="4564975" cy="456497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8797" y="3109317"/>
            <a:ext cx="318968" cy="318968"/>
          </a:xfrm>
          <a:prstGeom prst="rect">
            <a:avLst/>
          </a:prstGeom>
        </p:spPr>
      </p:pic>
      <p:sp>
        <p:nvSpPr>
          <p:cNvPr id="11" name="Text 5"/>
          <p:cNvSpPr/>
          <p:nvPr/>
        </p:nvSpPr>
        <p:spPr>
          <a:xfrm>
            <a:off x="10051256" y="35972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Fleet Optimization</a:t>
            </a:r>
            <a:endParaRPr lang="en-US" sz="2200" dirty="0"/>
          </a:p>
        </p:txBody>
      </p:sp>
      <p:sp>
        <p:nvSpPr>
          <p:cNvPr id="12" name="Text 6"/>
          <p:cNvSpPr/>
          <p:nvPr/>
        </p:nvSpPr>
        <p:spPr>
          <a:xfrm>
            <a:off x="10051256" y="4087654"/>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Maximizing vehicle utilization and efficiency.</a:t>
            </a:r>
            <a:endParaRPr lang="en-US" sz="1750" dirty="0"/>
          </a:p>
        </p:txBody>
      </p:sp>
      <p:pic>
        <p:nvPicPr>
          <p:cNvPr id="13" name="Image 4" descr="preencoded.png"/>
          <p:cNvPicPr>
            <a:picLocks noChangeAspect="1"/>
          </p:cNvPicPr>
          <p:nvPr/>
        </p:nvPicPr>
        <p:blipFill>
          <a:blip r:embed="rId9"/>
          <a:stretch>
            <a:fillRect/>
          </a:stretch>
        </p:blipFill>
        <p:spPr>
          <a:xfrm>
            <a:off x="5032653" y="2104430"/>
            <a:ext cx="4564975" cy="4564975"/>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041" y="4227314"/>
            <a:ext cx="318968" cy="318968"/>
          </a:xfrm>
          <a:prstGeom prst="rect">
            <a:avLst/>
          </a:prstGeom>
        </p:spPr>
      </p:pic>
      <p:sp>
        <p:nvSpPr>
          <p:cNvPr id="15" name="Text 7"/>
          <p:cNvSpPr/>
          <p:nvPr/>
        </p:nvSpPr>
        <p:spPr>
          <a:xfrm>
            <a:off x="9597628" y="53532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Real-time Data</a:t>
            </a:r>
            <a:endParaRPr lang="en-US" sz="2200" dirty="0"/>
          </a:p>
        </p:txBody>
      </p:sp>
      <p:sp>
        <p:nvSpPr>
          <p:cNvPr id="16" name="Text 8"/>
          <p:cNvSpPr/>
          <p:nvPr/>
        </p:nvSpPr>
        <p:spPr>
          <a:xfrm>
            <a:off x="9597628" y="5843707"/>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Responsive adjustments based on live conditions.</a:t>
            </a:r>
            <a:endParaRPr lang="en-US" sz="1750" dirty="0"/>
          </a:p>
        </p:txBody>
      </p:sp>
      <p:pic>
        <p:nvPicPr>
          <p:cNvPr id="17" name="Image 6" descr="preencoded.png"/>
          <p:cNvPicPr>
            <a:picLocks noChangeAspect="1"/>
          </p:cNvPicPr>
          <p:nvPr/>
        </p:nvPicPr>
        <p:blipFill>
          <a:blip r:embed="rId12"/>
          <a:stretch>
            <a:fillRect/>
          </a:stretch>
        </p:blipFill>
        <p:spPr>
          <a:xfrm>
            <a:off x="5032653" y="2104430"/>
            <a:ext cx="4564975" cy="4564975"/>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18797" y="5345311"/>
            <a:ext cx="318968" cy="318968"/>
          </a:xfrm>
          <a:prstGeom prst="rect">
            <a:avLst/>
          </a:prstGeom>
        </p:spPr>
      </p:pic>
      <p:sp>
        <p:nvSpPr>
          <p:cNvPr id="19" name="Text 9"/>
          <p:cNvSpPr/>
          <p:nvPr/>
        </p:nvSpPr>
        <p:spPr>
          <a:xfrm>
            <a:off x="2197418" y="491430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Sustainable</a:t>
            </a:r>
            <a:endParaRPr lang="en-US" sz="2200" dirty="0"/>
          </a:p>
        </p:txBody>
      </p:sp>
      <p:sp>
        <p:nvSpPr>
          <p:cNvPr id="20" name="Text 10"/>
          <p:cNvSpPr/>
          <p:nvPr/>
        </p:nvSpPr>
        <p:spPr>
          <a:xfrm>
            <a:off x="793790" y="5404723"/>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Reducing carbon footprint and energy consumption.</a:t>
            </a:r>
            <a:endParaRPr lang="en-US" sz="1750" dirty="0"/>
          </a:p>
        </p:txBody>
      </p:sp>
      <p:pic>
        <p:nvPicPr>
          <p:cNvPr id="21" name="Image 8" descr="preencoded.png"/>
          <p:cNvPicPr>
            <a:picLocks noChangeAspect="1"/>
          </p:cNvPicPr>
          <p:nvPr/>
        </p:nvPicPr>
        <p:blipFill>
          <a:blip r:embed="rId15"/>
          <a:stretch>
            <a:fillRect/>
          </a:stretch>
        </p:blipFill>
        <p:spPr>
          <a:xfrm>
            <a:off x="5032653" y="2104430"/>
            <a:ext cx="4564975" cy="4564975"/>
          </a:xfrm>
          <a:prstGeom prst="rect">
            <a:avLst/>
          </a:prstGeom>
        </p:spPr>
      </p:pic>
      <p:pic>
        <p:nvPicPr>
          <p:cNvPr id="22"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04585" y="4918234"/>
            <a:ext cx="318968" cy="318968"/>
          </a:xfrm>
          <a:prstGeom prst="rect">
            <a:avLst/>
          </a:prstGeom>
        </p:spPr>
      </p:pic>
      <p:sp>
        <p:nvSpPr>
          <p:cNvPr id="23" name="Text 11"/>
          <p:cNvSpPr/>
          <p:nvPr/>
        </p:nvSpPr>
        <p:spPr>
          <a:xfrm>
            <a:off x="793790" y="69245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NeuroFleetX integrates cutting-edge AI to transform urban transportation into a responsive, efficient, and sustainable system.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163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The NeuroFleetX Architecture: Tech Stack Deep Dive</a:t>
            </a:r>
            <a:endParaRPr lang="en-US" sz="4450" dirty="0"/>
          </a:p>
        </p:txBody>
      </p:sp>
      <p:pic>
        <p:nvPicPr>
          <p:cNvPr id="3" name="Image 0" descr="preencoded.png"/>
          <p:cNvPicPr>
            <a:picLocks noChangeAspect="1"/>
          </p:cNvPicPr>
          <p:nvPr/>
        </p:nvPicPr>
        <p:blipFill>
          <a:blip r:embed="rId3"/>
          <a:stretch>
            <a:fillRect/>
          </a:stretch>
        </p:blipFill>
        <p:spPr>
          <a:xfrm>
            <a:off x="2978348" y="2542818"/>
            <a:ext cx="2152055" cy="1306949"/>
          </a:xfrm>
          <a:prstGeom prst="rect">
            <a:avLst/>
          </a:prstGeom>
        </p:spPr>
      </p:pic>
      <p:sp>
        <p:nvSpPr>
          <p:cNvPr id="4" name="Text 1"/>
          <p:cNvSpPr/>
          <p:nvPr/>
        </p:nvSpPr>
        <p:spPr>
          <a:xfrm>
            <a:off x="3894892" y="3158847"/>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6E5EF"/>
                </a:solidFill>
                <a:latin typeface="Roboto Slab" pitchFamily="34" charset="0"/>
                <a:ea typeface="Roboto Slab" pitchFamily="34" charset="-122"/>
                <a:cs typeface="Roboto Slab" pitchFamily="34" charset="-120"/>
              </a:rPr>
              <a:t>1</a:t>
            </a:r>
            <a:endParaRPr lang="en-US" sz="2500" dirty="0"/>
          </a:p>
        </p:txBody>
      </p:sp>
      <p:sp>
        <p:nvSpPr>
          <p:cNvPr id="5" name="Text 2"/>
          <p:cNvSpPr/>
          <p:nvPr/>
        </p:nvSpPr>
        <p:spPr>
          <a:xfrm>
            <a:off x="5357217" y="2769632"/>
            <a:ext cx="2199442" cy="354330"/>
          </a:xfrm>
          <a:prstGeom prst="rect">
            <a:avLst/>
          </a:prstGeom>
          <a:noFill/>
          <a:ln/>
        </p:spPr>
        <p:txBody>
          <a:bodyPr wrap="none" lIns="0" tIns="0" rIns="0" bIns="0" rtlCol="0" anchor="t"/>
          <a:lstStyle/>
          <a:p>
            <a:pPr>
              <a:lnSpc>
                <a:spcPts val="2750"/>
              </a:lnSpc>
            </a:pPr>
            <a:r>
              <a:rPr lang="en-US" sz="2200" dirty="0">
                <a:solidFill>
                  <a:srgbClr val="D6E5EF"/>
                </a:solidFill>
                <a:latin typeface="Roboto Slab" pitchFamily="34" charset="0"/>
                <a:ea typeface="Roboto Slab" pitchFamily="34" charset="-122"/>
                <a:cs typeface="Roboto Slab" pitchFamily="34" charset="-120"/>
              </a:rPr>
              <a:t>Frontend:</a:t>
            </a:r>
            <a:r>
              <a:rPr lang="en-US" sz="2400" dirty="0">
                <a:solidFill>
                  <a:srgbClr val="DCD7E5"/>
                </a:solidFill>
                <a:latin typeface="Montserrat" pitchFamily="34" charset="0"/>
                <a:ea typeface="Montserrat" pitchFamily="34" charset="-122"/>
                <a:cs typeface="Montserrat" pitchFamily="34" charset="-120"/>
              </a:rPr>
              <a:t> </a:t>
            </a:r>
            <a:r>
              <a:rPr lang="en-US" sz="2400" dirty="0">
                <a:solidFill>
                  <a:schemeClr val="bg2"/>
                </a:solidFill>
                <a:latin typeface="Montserrat" pitchFamily="34" charset="0"/>
                <a:ea typeface="Montserrat" pitchFamily="34" charset="-122"/>
                <a:cs typeface="Montserrat" pitchFamily="34" charset="-120"/>
              </a:rPr>
              <a:t>React</a:t>
            </a:r>
            <a:endParaRPr lang="en-US" sz="2200" dirty="0">
              <a:solidFill>
                <a:schemeClr val="bg2"/>
              </a:solidFill>
            </a:endParaRPr>
          </a:p>
        </p:txBody>
      </p:sp>
      <p:sp>
        <p:nvSpPr>
          <p:cNvPr id="6" name="Text 3"/>
          <p:cNvSpPr/>
          <p:nvPr/>
        </p:nvSpPr>
        <p:spPr>
          <a:xfrm>
            <a:off x="5357217" y="3260050"/>
            <a:ext cx="2199442"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User Interaction Layer</a:t>
            </a:r>
            <a:endParaRPr lang="en-US" sz="1750" dirty="0"/>
          </a:p>
        </p:txBody>
      </p:sp>
      <p:sp>
        <p:nvSpPr>
          <p:cNvPr id="7" name="Shape 4"/>
          <p:cNvSpPr/>
          <p:nvPr/>
        </p:nvSpPr>
        <p:spPr>
          <a:xfrm>
            <a:off x="5187077" y="3862864"/>
            <a:ext cx="8592860" cy="15240"/>
          </a:xfrm>
          <a:prstGeom prst="roundRect">
            <a:avLst>
              <a:gd name="adj" fmla="val 223256"/>
            </a:avLst>
          </a:prstGeom>
          <a:solidFill>
            <a:srgbClr val="585F6B"/>
          </a:solidFill>
          <a:ln/>
        </p:spPr>
      </p:sp>
      <p:pic>
        <p:nvPicPr>
          <p:cNvPr id="8" name="Image 1" descr="preencoded.png"/>
          <p:cNvPicPr>
            <a:picLocks noChangeAspect="1"/>
          </p:cNvPicPr>
          <p:nvPr/>
        </p:nvPicPr>
        <p:blipFill>
          <a:blip r:embed="rId4"/>
          <a:stretch>
            <a:fillRect/>
          </a:stretch>
        </p:blipFill>
        <p:spPr>
          <a:xfrm>
            <a:off x="1902381" y="3906441"/>
            <a:ext cx="4304109" cy="1306949"/>
          </a:xfrm>
          <a:prstGeom prst="rect">
            <a:avLst/>
          </a:prstGeom>
        </p:spPr>
      </p:pic>
      <p:sp>
        <p:nvSpPr>
          <p:cNvPr id="9" name="Text 5"/>
          <p:cNvSpPr/>
          <p:nvPr/>
        </p:nvSpPr>
        <p:spPr>
          <a:xfrm>
            <a:off x="3894892" y="436054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6E5EF"/>
                </a:solidFill>
                <a:latin typeface="Roboto Slab" pitchFamily="34" charset="0"/>
                <a:ea typeface="Roboto Slab" pitchFamily="34" charset="-122"/>
                <a:cs typeface="Roboto Slab" pitchFamily="34" charset="-120"/>
              </a:rPr>
              <a:t>2</a:t>
            </a:r>
            <a:endParaRPr lang="en-US" sz="2500" dirty="0"/>
          </a:p>
        </p:txBody>
      </p:sp>
      <p:sp>
        <p:nvSpPr>
          <p:cNvPr id="10" name="Text 6"/>
          <p:cNvSpPr/>
          <p:nvPr/>
        </p:nvSpPr>
        <p:spPr>
          <a:xfrm>
            <a:off x="6433304" y="4133255"/>
            <a:ext cx="3472696" cy="354330"/>
          </a:xfrm>
          <a:prstGeom prst="rect">
            <a:avLst/>
          </a:prstGeom>
          <a:noFill/>
          <a:ln/>
        </p:spPr>
        <p:txBody>
          <a:bodyPr wrap="none" lIns="0" tIns="0" rIns="0" bIns="0" rtlCol="0" anchor="t"/>
          <a:lstStyle/>
          <a:p>
            <a:pPr>
              <a:lnSpc>
                <a:spcPts val="2750"/>
              </a:lnSpc>
            </a:pPr>
            <a:r>
              <a:rPr lang="en-US" sz="2200" dirty="0">
                <a:solidFill>
                  <a:srgbClr val="D6E5EF"/>
                </a:solidFill>
                <a:latin typeface="Roboto Slab" pitchFamily="34" charset="0"/>
                <a:ea typeface="Roboto Slab" pitchFamily="34" charset="-122"/>
                <a:cs typeface="Roboto Slab" pitchFamily="34" charset="-120"/>
              </a:rPr>
              <a:t>Backend</a:t>
            </a:r>
            <a:r>
              <a:rPr lang="en-US" sz="2400" dirty="0">
                <a:solidFill>
                  <a:srgbClr val="DCD7E5"/>
                </a:solidFill>
                <a:latin typeface="Montserrat" pitchFamily="34" charset="0"/>
                <a:ea typeface="Montserrat" pitchFamily="34" charset="-122"/>
                <a:cs typeface="Montserrat" pitchFamily="34" charset="-120"/>
              </a:rPr>
              <a:t>: </a:t>
            </a:r>
            <a:r>
              <a:rPr lang="en-US" sz="2400" dirty="0">
                <a:solidFill>
                  <a:schemeClr val="bg2"/>
                </a:solidFill>
                <a:latin typeface="Montserrat" pitchFamily="34" charset="0"/>
                <a:ea typeface="Montserrat" pitchFamily="34" charset="-122"/>
                <a:cs typeface="Montserrat" pitchFamily="34" charset="-120"/>
              </a:rPr>
              <a:t>Spring Boot</a:t>
            </a:r>
            <a:endParaRPr lang="en-US" sz="2200" dirty="0">
              <a:solidFill>
                <a:schemeClr val="bg2"/>
              </a:solidFill>
            </a:endParaRPr>
          </a:p>
        </p:txBody>
      </p:sp>
      <p:sp>
        <p:nvSpPr>
          <p:cNvPr id="11" name="Text 7"/>
          <p:cNvSpPr/>
          <p:nvPr/>
        </p:nvSpPr>
        <p:spPr>
          <a:xfrm>
            <a:off x="6433304" y="4623673"/>
            <a:ext cx="2459117"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Logic &amp; Data Processing</a:t>
            </a:r>
            <a:endParaRPr lang="en-US" sz="1750" dirty="0"/>
          </a:p>
        </p:txBody>
      </p:sp>
      <p:sp>
        <p:nvSpPr>
          <p:cNvPr id="12" name="Shape 8"/>
          <p:cNvSpPr/>
          <p:nvPr/>
        </p:nvSpPr>
        <p:spPr>
          <a:xfrm>
            <a:off x="6263164" y="5226487"/>
            <a:ext cx="7516773" cy="15240"/>
          </a:xfrm>
          <a:prstGeom prst="roundRect">
            <a:avLst>
              <a:gd name="adj" fmla="val 223256"/>
            </a:avLst>
          </a:prstGeom>
          <a:solidFill>
            <a:srgbClr val="585F6B"/>
          </a:solidFill>
          <a:ln/>
        </p:spPr>
      </p:sp>
      <p:pic>
        <p:nvPicPr>
          <p:cNvPr id="13" name="Image 2" descr="preencoded.png"/>
          <p:cNvPicPr>
            <a:picLocks noChangeAspect="1"/>
          </p:cNvPicPr>
          <p:nvPr/>
        </p:nvPicPr>
        <p:blipFill>
          <a:blip r:embed="rId5"/>
          <a:stretch>
            <a:fillRect/>
          </a:stretch>
        </p:blipFill>
        <p:spPr>
          <a:xfrm>
            <a:off x="826294" y="5270063"/>
            <a:ext cx="6456164" cy="1306949"/>
          </a:xfrm>
          <a:prstGeom prst="rect">
            <a:avLst/>
          </a:prstGeom>
        </p:spPr>
      </p:pic>
      <p:sp>
        <p:nvSpPr>
          <p:cNvPr id="14" name="Text 9"/>
          <p:cNvSpPr/>
          <p:nvPr/>
        </p:nvSpPr>
        <p:spPr>
          <a:xfrm>
            <a:off x="3894773" y="572416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6E5EF"/>
                </a:solidFill>
                <a:latin typeface="Roboto Slab" pitchFamily="34" charset="0"/>
                <a:ea typeface="Roboto Slab" pitchFamily="34" charset="-122"/>
                <a:cs typeface="Roboto Slab" pitchFamily="34" charset="-120"/>
              </a:rPr>
              <a:t>3</a:t>
            </a:r>
            <a:endParaRPr lang="en-US" sz="2500" dirty="0"/>
          </a:p>
        </p:txBody>
      </p:sp>
      <p:sp>
        <p:nvSpPr>
          <p:cNvPr id="15" name="Text 10"/>
          <p:cNvSpPr/>
          <p:nvPr/>
        </p:nvSpPr>
        <p:spPr>
          <a:xfrm>
            <a:off x="7282220" y="5474613"/>
            <a:ext cx="3282554" cy="354330"/>
          </a:xfrm>
          <a:prstGeom prst="rect">
            <a:avLst/>
          </a:prstGeom>
          <a:noFill/>
          <a:ln/>
        </p:spPr>
        <p:txBody>
          <a:bodyPr wrap="none" lIns="0" tIns="0" rIns="0" bIns="0" rtlCol="0" anchor="t"/>
          <a:lstStyle/>
          <a:p>
            <a:pPr>
              <a:lnSpc>
                <a:spcPts val="2750"/>
              </a:lnSpc>
            </a:pPr>
            <a:r>
              <a:rPr lang="en-US" sz="2200" dirty="0">
                <a:solidFill>
                  <a:srgbClr val="D6E5EF"/>
                </a:solidFill>
                <a:latin typeface="Roboto Slab" pitchFamily="34" charset="0"/>
                <a:ea typeface="Roboto Slab" pitchFamily="34" charset="-122"/>
                <a:cs typeface="Roboto Slab" pitchFamily="34" charset="-120"/>
              </a:rPr>
              <a:t>Database:</a:t>
            </a:r>
            <a:r>
              <a:rPr lang="en-US" sz="2400" dirty="0">
                <a:solidFill>
                  <a:srgbClr val="DCD7E5"/>
                </a:solidFill>
                <a:latin typeface="Montserrat" pitchFamily="34" charset="0"/>
                <a:ea typeface="Montserrat" pitchFamily="34" charset="-122"/>
                <a:cs typeface="Montserrat" pitchFamily="34" charset="-120"/>
              </a:rPr>
              <a:t> </a:t>
            </a:r>
            <a:r>
              <a:rPr lang="en-US" sz="2400" b="1" dirty="0">
                <a:solidFill>
                  <a:srgbClr val="D6E5EF"/>
                </a:solidFill>
                <a:latin typeface="Montserrat" panose="00000500000000000000" pitchFamily="2" charset="0"/>
                <a:ea typeface="Roboto" pitchFamily="34" charset="-122"/>
                <a:cs typeface="Roboto" pitchFamily="34" charset="-120"/>
              </a:rPr>
              <a:t>MongoDB</a:t>
            </a:r>
            <a:endParaRPr lang="en-US" sz="2200" dirty="0">
              <a:latin typeface="Montserrat" panose="00000500000000000000" pitchFamily="2" charset="0"/>
            </a:endParaRPr>
          </a:p>
        </p:txBody>
      </p:sp>
      <p:sp>
        <p:nvSpPr>
          <p:cNvPr id="16" name="Text 11"/>
          <p:cNvSpPr/>
          <p:nvPr/>
        </p:nvSpPr>
        <p:spPr>
          <a:xfrm>
            <a:off x="7509272" y="5987296"/>
            <a:ext cx="1856780"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Persistent Storage</a:t>
            </a:r>
            <a:endParaRPr lang="en-US" sz="1750" dirty="0"/>
          </a:p>
        </p:txBody>
      </p:sp>
      <p:sp>
        <p:nvSpPr>
          <p:cNvPr id="17" name="Text 12"/>
          <p:cNvSpPr/>
          <p:nvPr/>
        </p:nvSpPr>
        <p:spPr>
          <a:xfrm>
            <a:off x="793790" y="683216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Our robust architecture ensures scalability, responsiveness, and seamless integration of various components for optimal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2200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Frontend Technologies: Crafting the User Experience</a:t>
            </a:r>
            <a:endParaRPr lang="en-US" sz="4450" dirty="0"/>
          </a:p>
        </p:txBody>
      </p:sp>
      <p:pic>
        <p:nvPicPr>
          <p:cNvPr id="3" name="Image 0" descr="preencoded.png"/>
          <p:cNvPicPr>
            <a:picLocks noChangeAspect="1"/>
          </p:cNvPicPr>
          <p:nvPr/>
        </p:nvPicPr>
        <p:blipFill>
          <a:blip r:embed="rId3"/>
          <a:stretch>
            <a:fillRect/>
          </a:stretch>
        </p:blipFill>
        <p:spPr>
          <a:xfrm>
            <a:off x="793790" y="3593187"/>
            <a:ext cx="1077635" cy="1077635"/>
          </a:xfrm>
          <a:prstGeom prst="rect">
            <a:avLst/>
          </a:prstGeom>
        </p:spPr>
      </p:pic>
      <p:sp>
        <p:nvSpPr>
          <p:cNvPr id="4" name="Text 1"/>
          <p:cNvSpPr/>
          <p:nvPr/>
        </p:nvSpPr>
        <p:spPr>
          <a:xfrm>
            <a:off x="2098238" y="3593187"/>
            <a:ext cx="1743551"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React</a:t>
            </a:r>
            <a:endParaRPr lang="en-US" sz="2200" dirty="0"/>
          </a:p>
        </p:txBody>
      </p:sp>
      <p:sp>
        <p:nvSpPr>
          <p:cNvPr id="5" name="Text 2"/>
          <p:cNvSpPr/>
          <p:nvPr/>
        </p:nvSpPr>
        <p:spPr>
          <a:xfrm>
            <a:off x="2098238" y="4083606"/>
            <a:ext cx="1743551"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Dynamic and responsive user interfaces.</a:t>
            </a:r>
            <a:endParaRPr lang="en-US" sz="1750" dirty="0"/>
          </a:p>
        </p:txBody>
      </p:sp>
      <p:pic>
        <p:nvPicPr>
          <p:cNvPr id="6" name="Image 1" descr="preencoded.png"/>
          <p:cNvPicPr>
            <a:picLocks noChangeAspect="1"/>
          </p:cNvPicPr>
          <p:nvPr/>
        </p:nvPicPr>
        <p:blipFill>
          <a:blip r:embed="rId4"/>
          <a:stretch>
            <a:fillRect/>
          </a:stretch>
        </p:blipFill>
        <p:spPr>
          <a:xfrm>
            <a:off x="4125278" y="3593187"/>
            <a:ext cx="1077635" cy="1077635"/>
          </a:xfrm>
          <a:prstGeom prst="rect">
            <a:avLst/>
          </a:prstGeom>
        </p:spPr>
      </p:pic>
      <p:sp>
        <p:nvSpPr>
          <p:cNvPr id="7" name="Text 3"/>
          <p:cNvSpPr/>
          <p:nvPr/>
        </p:nvSpPr>
        <p:spPr>
          <a:xfrm>
            <a:off x="5429726" y="3593187"/>
            <a:ext cx="1743670"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Tailwind CSS</a:t>
            </a:r>
            <a:endParaRPr lang="en-US" sz="2200" dirty="0"/>
          </a:p>
        </p:txBody>
      </p:sp>
      <p:sp>
        <p:nvSpPr>
          <p:cNvPr id="8" name="Text 4"/>
          <p:cNvSpPr/>
          <p:nvPr/>
        </p:nvSpPr>
        <p:spPr>
          <a:xfrm>
            <a:off x="5429726" y="4437936"/>
            <a:ext cx="1743670"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Rapid, responsive styling and layout.</a:t>
            </a:r>
            <a:endParaRPr lang="en-US" sz="1750" dirty="0"/>
          </a:p>
        </p:txBody>
      </p:sp>
      <p:pic>
        <p:nvPicPr>
          <p:cNvPr id="9" name="Image 2" descr="preencoded.png"/>
          <p:cNvPicPr>
            <a:picLocks noChangeAspect="1"/>
          </p:cNvPicPr>
          <p:nvPr/>
        </p:nvPicPr>
        <p:blipFill>
          <a:blip r:embed="rId5"/>
          <a:stretch>
            <a:fillRect/>
          </a:stretch>
        </p:blipFill>
        <p:spPr>
          <a:xfrm>
            <a:off x="7456884" y="3593187"/>
            <a:ext cx="1077635" cy="1077635"/>
          </a:xfrm>
          <a:prstGeom prst="rect">
            <a:avLst/>
          </a:prstGeom>
        </p:spPr>
      </p:pic>
      <p:sp>
        <p:nvSpPr>
          <p:cNvPr id="10" name="Text 5"/>
          <p:cNvSpPr/>
          <p:nvPr/>
        </p:nvSpPr>
        <p:spPr>
          <a:xfrm>
            <a:off x="8761333" y="3593187"/>
            <a:ext cx="1743670"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Framer Motion</a:t>
            </a:r>
            <a:endParaRPr lang="en-US" sz="2200" dirty="0"/>
          </a:p>
        </p:txBody>
      </p:sp>
      <p:sp>
        <p:nvSpPr>
          <p:cNvPr id="11" name="Text 6"/>
          <p:cNvSpPr/>
          <p:nvPr/>
        </p:nvSpPr>
        <p:spPr>
          <a:xfrm>
            <a:off x="8761333" y="4437936"/>
            <a:ext cx="174367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Smooth animations and transitions.</a:t>
            </a:r>
            <a:endParaRPr lang="en-US" sz="1750" dirty="0"/>
          </a:p>
        </p:txBody>
      </p:sp>
      <p:pic>
        <p:nvPicPr>
          <p:cNvPr id="12" name="Image 3" descr="preencoded.png"/>
          <p:cNvPicPr>
            <a:picLocks noChangeAspect="1"/>
          </p:cNvPicPr>
          <p:nvPr/>
        </p:nvPicPr>
        <p:blipFill>
          <a:blip r:embed="rId6"/>
          <a:stretch>
            <a:fillRect/>
          </a:stretch>
        </p:blipFill>
        <p:spPr>
          <a:xfrm>
            <a:off x="10788491" y="3593187"/>
            <a:ext cx="1077635" cy="1077635"/>
          </a:xfrm>
          <a:prstGeom prst="rect">
            <a:avLst/>
          </a:prstGeom>
        </p:spPr>
      </p:pic>
      <p:sp>
        <p:nvSpPr>
          <p:cNvPr id="13" name="Text 7"/>
          <p:cNvSpPr/>
          <p:nvPr/>
        </p:nvSpPr>
        <p:spPr>
          <a:xfrm>
            <a:off x="12092940" y="3593187"/>
            <a:ext cx="1743670"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Material UI (MUI)</a:t>
            </a:r>
            <a:endParaRPr lang="en-US" sz="2200" dirty="0"/>
          </a:p>
        </p:txBody>
      </p:sp>
      <p:sp>
        <p:nvSpPr>
          <p:cNvPr id="14" name="Text 8"/>
          <p:cNvSpPr/>
          <p:nvPr/>
        </p:nvSpPr>
        <p:spPr>
          <a:xfrm>
            <a:off x="12092940" y="4437936"/>
            <a:ext cx="174367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Consistent and modern UI elements.</a:t>
            </a:r>
            <a:endParaRPr lang="en-US" sz="1750" dirty="0"/>
          </a:p>
        </p:txBody>
      </p:sp>
      <p:sp>
        <p:nvSpPr>
          <p:cNvPr id="15" name="Text 9"/>
          <p:cNvSpPr/>
          <p:nvPr/>
        </p:nvSpPr>
        <p:spPr>
          <a:xfrm>
            <a:off x="793790" y="614469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These technologies combine to deliver an intuitive and visually engaging experience for all users.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35956"/>
            <a:ext cx="794349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Mapping &amp; Data Visualization</a:t>
            </a:r>
            <a:endParaRPr lang="en-US" sz="4450" dirty="0"/>
          </a:p>
        </p:txBody>
      </p:sp>
      <p:sp>
        <p:nvSpPr>
          <p:cNvPr id="3" name="Shape 1"/>
          <p:cNvSpPr/>
          <p:nvPr/>
        </p:nvSpPr>
        <p:spPr>
          <a:xfrm>
            <a:off x="793790" y="3098363"/>
            <a:ext cx="4196358" cy="2577108"/>
          </a:xfrm>
          <a:prstGeom prst="roundRect">
            <a:avLst>
              <a:gd name="adj" fmla="val 1320"/>
            </a:avLst>
          </a:prstGeom>
          <a:solidFill>
            <a:srgbClr val="3F4652"/>
          </a:solidFill>
          <a:ln/>
        </p:spPr>
      </p:sp>
      <p:pic>
        <p:nvPicPr>
          <p:cNvPr id="4" name="Image 0" descr="preencoded.png"/>
          <p:cNvPicPr>
            <a:picLocks noChangeAspect="1"/>
          </p:cNvPicPr>
          <p:nvPr/>
        </p:nvPicPr>
        <p:blipFill>
          <a:blip r:embed="rId3"/>
          <a:stretch>
            <a:fillRect/>
          </a:stretch>
        </p:blipFill>
        <p:spPr>
          <a:xfrm>
            <a:off x="1020604" y="3325178"/>
            <a:ext cx="680442" cy="680442"/>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7770" y="3512225"/>
            <a:ext cx="306110" cy="306110"/>
          </a:xfrm>
          <a:prstGeom prst="rect">
            <a:avLst/>
          </a:prstGeom>
        </p:spPr>
      </p:pic>
      <p:sp>
        <p:nvSpPr>
          <p:cNvPr id="6" name="Text 2"/>
          <p:cNvSpPr/>
          <p:nvPr/>
        </p:nvSpPr>
        <p:spPr>
          <a:xfrm>
            <a:off x="1020604" y="4232434"/>
            <a:ext cx="299668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Leaflet &amp; React-Leaflet</a:t>
            </a:r>
            <a:endParaRPr lang="en-US" sz="2200" dirty="0"/>
          </a:p>
        </p:txBody>
      </p:sp>
      <p:sp>
        <p:nvSpPr>
          <p:cNvPr id="7" name="Text 3"/>
          <p:cNvSpPr/>
          <p:nvPr/>
        </p:nvSpPr>
        <p:spPr>
          <a:xfrm>
            <a:off x="1020604" y="4722852"/>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Interactive, open-source mapping displays.</a:t>
            </a:r>
            <a:endParaRPr lang="en-US" sz="1750" dirty="0"/>
          </a:p>
        </p:txBody>
      </p:sp>
      <p:sp>
        <p:nvSpPr>
          <p:cNvPr id="8" name="Shape 4"/>
          <p:cNvSpPr/>
          <p:nvPr/>
        </p:nvSpPr>
        <p:spPr>
          <a:xfrm>
            <a:off x="5216962" y="3098363"/>
            <a:ext cx="4196358" cy="2577108"/>
          </a:xfrm>
          <a:prstGeom prst="roundRect">
            <a:avLst>
              <a:gd name="adj" fmla="val 1320"/>
            </a:avLst>
          </a:prstGeom>
          <a:solidFill>
            <a:srgbClr val="3F4652"/>
          </a:solidFill>
          <a:ln/>
        </p:spPr>
      </p:sp>
      <p:pic>
        <p:nvPicPr>
          <p:cNvPr id="9" name="Image 2" descr="preencoded.png"/>
          <p:cNvPicPr>
            <a:picLocks noChangeAspect="1"/>
          </p:cNvPicPr>
          <p:nvPr/>
        </p:nvPicPr>
        <p:blipFill>
          <a:blip r:embed="rId6"/>
          <a:stretch>
            <a:fillRect/>
          </a:stretch>
        </p:blipFill>
        <p:spPr>
          <a:xfrm>
            <a:off x="5443776" y="3325178"/>
            <a:ext cx="680442" cy="680442"/>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0942" y="3512225"/>
            <a:ext cx="306110" cy="306110"/>
          </a:xfrm>
          <a:prstGeom prst="rect">
            <a:avLst/>
          </a:prstGeom>
        </p:spPr>
      </p:pic>
      <p:sp>
        <p:nvSpPr>
          <p:cNvPr id="11" name="Text 5"/>
          <p:cNvSpPr/>
          <p:nvPr/>
        </p:nvSpPr>
        <p:spPr>
          <a:xfrm>
            <a:off x="5443776" y="4232434"/>
            <a:ext cx="341947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Chart.js &amp; React-Chartjs-2</a:t>
            </a:r>
            <a:endParaRPr lang="en-US" sz="2200" dirty="0"/>
          </a:p>
        </p:txBody>
      </p:sp>
      <p:sp>
        <p:nvSpPr>
          <p:cNvPr id="12" name="Text 6"/>
          <p:cNvSpPr/>
          <p:nvPr/>
        </p:nvSpPr>
        <p:spPr>
          <a:xfrm>
            <a:off x="5443776" y="4722852"/>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Interactive data visualizations and charts.</a:t>
            </a:r>
            <a:endParaRPr lang="en-US" sz="1750" dirty="0"/>
          </a:p>
        </p:txBody>
      </p:sp>
      <p:sp>
        <p:nvSpPr>
          <p:cNvPr id="13" name="Shape 7"/>
          <p:cNvSpPr/>
          <p:nvPr/>
        </p:nvSpPr>
        <p:spPr>
          <a:xfrm>
            <a:off x="9640133" y="3098363"/>
            <a:ext cx="4196358" cy="2577108"/>
          </a:xfrm>
          <a:prstGeom prst="roundRect">
            <a:avLst>
              <a:gd name="adj" fmla="val 1320"/>
            </a:avLst>
          </a:prstGeom>
          <a:solidFill>
            <a:srgbClr val="3F4652"/>
          </a:solidFill>
          <a:ln/>
        </p:spPr>
      </p:sp>
      <p:pic>
        <p:nvPicPr>
          <p:cNvPr id="14" name="Image 4" descr="preencoded.png"/>
          <p:cNvPicPr>
            <a:picLocks noChangeAspect="1"/>
          </p:cNvPicPr>
          <p:nvPr/>
        </p:nvPicPr>
        <p:blipFill>
          <a:blip r:embed="rId9"/>
          <a:stretch>
            <a:fillRect/>
          </a:stretch>
        </p:blipFill>
        <p:spPr>
          <a:xfrm>
            <a:off x="9866948" y="3325178"/>
            <a:ext cx="680442" cy="680442"/>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4114" y="3512225"/>
            <a:ext cx="306110" cy="306110"/>
          </a:xfrm>
          <a:prstGeom prst="rect">
            <a:avLst/>
          </a:prstGeom>
        </p:spPr>
      </p:pic>
      <p:sp>
        <p:nvSpPr>
          <p:cNvPr id="16" name="Text 8"/>
          <p:cNvSpPr/>
          <p:nvPr/>
        </p:nvSpPr>
        <p:spPr>
          <a:xfrm>
            <a:off x="9866948" y="42324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Mapbox GL</a:t>
            </a:r>
            <a:endParaRPr lang="en-US" sz="2200" dirty="0"/>
          </a:p>
        </p:txBody>
      </p:sp>
      <p:sp>
        <p:nvSpPr>
          <p:cNvPr id="17" name="Text 9"/>
          <p:cNvSpPr/>
          <p:nvPr/>
        </p:nvSpPr>
        <p:spPr>
          <a:xfrm>
            <a:off x="9866948" y="4722852"/>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Advanced, detailed, and customizable map rendering.</a:t>
            </a:r>
            <a:endParaRPr lang="en-US" sz="1750" dirty="0"/>
          </a:p>
        </p:txBody>
      </p:sp>
      <p:sp>
        <p:nvSpPr>
          <p:cNvPr id="18" name="Text 10"/>
          <p:cNvSpPr/>
          <p:nvPr/>
        </p:nvSpPr>
        <p:spPr>
          <a:xfrm>
            <a:off x="793790" y="593062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Visualizing complex urban data and fleet movements on interactive maps is crucial for effective decision-making.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2813" y="473631"/>
            <a:ext cx="11653004" cy="538163"/>
          </a:xfrm>
          <a:prstGeom prst="rect">
            <a:avLst/>
          </a:prstGeom>
          <a:noFill/>
          <a:ln/>
        </p:spPr>
        <p:txBody>
          <a:bodyPr wrap="none" lIns="0" tIns="0" rIns="0" bIns="0" rtlCol="0" anchor="t"/>
          <a:lstStyle/>
          <a:p>
            <a:pPr marL="0" indent="0" algn="l">
              <a:lnSpc>
                <a:spcPts val="4200"/>
              </a:lnSpc>
              <a:buNone/>
            </a:pPr>
            <a:r>
              <a:rPr lang="en-US" sz="3350" dirty="0">
                <a:solidFill>
                  <a:srgbClr val="76B9FF"/>
                </a:solidFill>
                <a:latin typeface="Roboto Slab" pitchFamily="34" charset="0"/>
                <a:ea typeface="Roboto Slab" pitchFamily="34" charset="-122"/>
                <a:cs typeface="Roboto Slab" pitchFamily="34" charset="-120"/>
              </a:rPr>
              <a:t>Backend &amp; Data Management: The Engine of NeuroFleetX</a:t>
            </a:r>
            <a:endParaRPr lang="en-US" sz="3350" dirty="0"/>
          </a:p>
        </p:txBody>
      </p:sp>
      <p:sp>
        <p:nvSpPr>
          <p:cNvPr id="3" name="Text 1"/>
          <p:cNvSpPr/>
          <p:nvPr/>
        </p:nvSpPr>
        <p:spPr>
          <a:xfrm>
            <a:off x="602813" y="1424940"/>
            <a:ext cx="6502360"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Spring Boot:</a:t>
            </a:r>
            <a:r>
              <a:rPr lang="en-US" sz="1350" dirty="0">
                <a:solidFill>
                  <a:srgbClr val="D6E5EF"/>
                </a:solidFill>
                <a:latin typeface="Roboto" pitchFamily="34" charset="0"/>
                <a:ea typeface="Roboto" pitchFamily="34" charset="-122"/>
                <a:cs typeface="Roboto" pitchFamily="34" charset="-120"/>
              </a:rPr>
              <a:t> Java-based framework for RESTful APIs and microservices.</a:t>
            </a:r>
            <a:endParaRPr lang="en-US" sz="1350" dirty="0"/>
          </a:p>
        </p:txBody>
      </p:sp>
      <p:sp>
        <p:nvSpPr>
          <p:cNvPr id="4" name="Text 2"/>
          <p:cNvSpPr/>
          <p:nvPr/>
        </p:nvSpPr>
        <p:spPr>
          <a:xfrm>
            <a:off x="602813" y="1760815"/>
            <a:ext cx="6502360"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Java:</a:t>
            </a:r>
            <a:r>
              <a:rPr lang="en-US" sz="1350" dirty="0">
                <a:solidFill>
                  <a:srgbClr val="D6E5EF"/>
                </a:solidFill>
                <a:latin typeface="Roboto" pitchFamily="34" charset="0"/>
                <a:ea typeface="Roboto" pitchFamily="34" charset="-122"/>
                <a:cs typeface="Roboto" pitchFamily="34" charset="-120"/>
              </a:rPr>
              <a:t> Core language for backend logic and data processing.</a:t>
            </a:r>
            <a:endParaRPr lang="en-US" sz="1350" dirty="0"/>
          </a:p>
        </p:txBody>
      </p:sp>
      <p:sp>
        <p:nvSpPr>
          <p:cNvPr id="5" name="Text 3"/>
          <p:cNvSpPr/>
          <p:nvPr/>
        </p:nvSpPr>
        <p:spPr>
          <a:xfrm>
            <a:off x="602813" y="2096691"/>
            <a:ext cx="6502360"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Maven:</a:t>
            </a:r>
            <a:r>
              <a:rPr lang="en-US" sz="1350" dirty="0">
                <a:solidFill>
                  <a:srgbClr val="D6E5EF"/>
                </a:solidFill>
                <a:latin typeface="Roboto" pitchFamily="34" charset="0"/>
                <a:ea typeface="Roboto" pitchFamily="34" charset="-122"/>
                <a:cs typeface="Roboto" pitchFamily="34" charset="-120"/>
              </a:rPr>
              <a:t> Build automation for dependency management.</a:t>
            </a:r>
            <a:endParaRPr lang="en-US" sz="1350" dirty="0"/>
          </a:p>
        </p:txBody>
      </p:sp>
      <p:sp>
        <p:nvSpPr>
          <p:cNvPr id="6" name="Text 4"/>
          <p:cNvSpPr/>
          <p:nvPr/>
        </p:nvSpPr>
        <p:spPr>
          <a:xfrm>
            <a:off x="602813" y="2432566"/>
            <a:ext cx="6502360"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Axios:</a:t>
            </a:r>
            <a:r>
              <a:rPr lang="en-US" sz="1350" dirty="0">
                <a:solidFill>
                  <a:srgbClr val="D6E5EF"/>
                </a:solidFill>
                <a:latin typeface="Roboto" pitchFamily="34" charset="0"/>
                <a:ea typeface="Roboto" pitchFamily="34" charset="-122"/>
                <a:cs typeface="Roboto" pitchFamily="34" charset="-120"/>
              </a:rPr>
              <a:t> HTTP client for seamless API communication.</a:t>
            </a:r>
            <a:endParaRPr lang="en-US" sz="1350" dirty="0"/>
          </a:p>
        </p:txBody>
      </p:sp>
      <p:sp>
        <p:nvSpPr>
          <p:cNvPr id="7" name="Text 5"/>
          <p:cNvSpPr/>
          <p:nvPr/>
        </p:nvSpPr>
        <p:spPr>
          <a:xfrm>
            <a:off x="602813" y="2768441"/>
            <a:ext cx="6502360"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MongoDB:</a:t>
            </a:r>
            <a:r>
              <a:rPr lang="en-US" sz="1350" dirty="0">
                <a:solidFill>
                  <a:srgbClr val="D6E5EF"/>
                </a:solidFill>
                <a:latin typeface="Roboto" pitchFamily="34" charset="0"/>
                <a:ea typeface="Roboto" pitchFamily="34" charset="-122"/>
                <a:cs typeface="Roboto" pitchFamily="34" charset="-120"/>
              </a:rPr>
              <a:t> NoSQL database for flexible and efficient data storage.</a:t>
            </a:r>
            <a:endParaRPr lang="en-US" sz="1350" dirty="0"/>
          </a:p>
        </p:txBody>
      </p:sp>
      <p:pic>
        <p:nvPicPr>
          <p:cNvPr id="8" name="Image 0" descr="preencoded.png"/>
          <p:cNvPicPr>
            <a:picLocks noChangeAspect="1"/>
          </p:cNvPicPr>
          <p:nvPr/>
        </p:nvPicPr>
        <p:blipFill>
          <a:blip r:embed="rId3"/>
          <a:stretch>
            <a:fillRect/>
          </a:stretch>
        </p:blipFill>
        <p:spPr>
          <a:xfrm>
            <a:off x="7532846" y="1240274"/>
            <a:ext cx="6502360" cy="6502360"/>
          </a:xfrm>
          <a:prstGeom prst="rect">
            <a:avLst/>
          </a:prstGeom>
        </p:spPr>
      </p:pic>
      <p:sp>
        <p:nvSpPr>
          <p:cNvPr id="9" name="Text 6"/>
          <p:cNvSpPr/>
          <p:nvPr/>
        </p:nvSpPr>
        <p:spPr>
          <a:xfrm>
            <a:off x="602813" y="8353544"/>
            <a:ext cx="13424773" cy="275630"/>
          </a:xfrm>
          <a:prstGeom prst="rect">
            <a:avLst/>
          </a:prstGeom>
          <a:noFill/>
          <a:ln/>
        </p:spPr>
        <p:txBody>
          <a:bodyPr wrap="none" lIns="0" tIns="0" rIns="0" bIns="0" rtlCol="0" anchor="t"/>
          <a:lstStyle/>
          <a:p>
            <a:pPr marL="0" indent="0" algn="l">
              <a:lnSpc>
                <a:spcPts val="2150"/>
              </a:lnSpc>
              <a:buNone/>
            </a:pPr>
            <a:r>
              <a:rPr lang="en-US" sz="1350" dirty="0">
                <a:solidFill>
                  <a:srgbClr val="D6E5EF"/>
                </a:solidFill>
                <a:latin typeface="Roboto" pitchFamily="34" charset="0"/>
                <a:ea typeface="Roboto" pitchFamily="34" charset="-122"/>
                <a:cs typeface="Roboto" pitchFamily="34" charset="-120"/>
              </a:rPr>
              <a:t>This powerful backend stack ensures high performance, reliability, and secure data handling for all operations.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1917" y="52649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Results/Outputs</a:t>
            </a:r>
            <a:endParaRPr lang="en-US" sz="4450" dirty="0"/>
          </a:p>
        </p:txBody>
      </p:sp>
      <p:pic>
        <p:nvPicPr>
          <p:cNvPr id="4" name="Picture 3">
            <a:extLst>
              <a:ext uri="{FF2B5EF4-FFF2-40B4-BE49-F238E27FC236}">
                <a16:creationId xmlns:a16="http://schemas.microsoft.com/office/drawing/2014/main" id="{2424BADF-0738-98A5-FBD9-1E18BF691297}"/>
              </a:ext>
            </a:extLst>
          </p:cNvPr>
          <p:cNvPicPr>
            <a:picLocks noChangeAspect="1"/>
          </p:cNvPicPr>
          <p:nvPr/>
        </p:nvPicPr>
        <p:blipFill>
          <a:blip r:embed="rId3"/>
          <a:stretch>
            <a:fillRect/>
          </a:stretch>
        </p:blipFill>
        <p:spPr>
          <a:xfrm>
            <a:off x="99643" y="1955405"/>
            <a:ext cx="6807434" cy="3894787"/>
          </a:xfrm>
          <a:prstGeom prst="rect">
            <a:avLst/>
          </a:prstGeom>
        </p:spPr>
      </p:pic>
      <p:pic>
        <p:nvPicPr>
          <p:cNvPr id="3" name="Picture 2">
            <a:extLst>
              <a:ext uri="{FF2B5EF4-FFF2-40B4-BE49-F238E27FC236}">
                <a16:creationId xmlns:a16="http://schemas.microsoft.com/office/drawing/2014/main" id="{D13AAD91-6552-A027-E113-0CE8908530B3}"/>
              </a:ext>
            </a:extLst>
          </p:cNvPr>
          <p:cNvPicPr>
            <a:picLocks noChangeAspect="1"/>
          </p:cNvPicPr>
          <p:nvPr/>
        </p:nvPicPr>
        <p:blipFill>
          <a:blip r:embed="rId4"/>
          <a:stretch>
            <a:fillRect/>
          </a:stretch>
        </p:blipFill>
        <p:spPr>
          <a:xfrm>
            <a:off x="7193263" y="1955405"/>
            <a:ext cx="7121185" cy="38947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658</Words>
  <Application>Microsoft Office PowerPoint</Application>
  <PresentationFormat>Custom</PresentationFormat>
  <Paragraphs>111</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Montserrat</vt:lpstr>
      <vt:lpstr>Roboto</vt:lpstr>
      <vt:lpstr>Roboto Slab</vt:lpstr>
      <vt:lpstr>Roboto Slab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eshwar</dc:creator>
  <cp:lastModifiedBy>Bhanu prasad babu Bellala</cp:lastModifiedBy>
  <cp:revision>4</cp:revision>
  <dcterms:created xsi:type="dcterms:W3CDTF">2025-12-08T15:44:16Z</dcterms:created>
  <dcterms:modified xsi:type="dcterms:W3CDTF">2025-12-10T14:19:12Z</dcterms:modified>
</cp:coreProperties>
</file>